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6"/>
  </p:notesMasterIdLst>
  <p:handoutMasterIdLst>
    <p:handoutMasterId r:id="rId27"/>
  </p:handoutMasterIdLst>
  <p:sldIdLst>
    <p:sldId id="306" r:id="rId5"/>
    <p:sldId id="307" r:id="rId6"/>
    <p:sldId id="308" r:id="rId7"/>
    <p:sldId id="315" r:id="rId8"/>
    <p:sldId id="309" r:id="rId9"/>
    <p:sldId id="316" r:id="rId10"/>
    <p:sldId id="317" r:id="rId11"/>
    <p:sldId id="318" r:id="rId12"/>
    <p:sldId id="319" r:id="rId13"/>
    <p:sldId id="320" r:id="rId14"/>
    <p:sldId id="303" r:id="rId15"/>
    <p:sldId id="321" r:id="rId16"/>
    <p:sldId id="322" r:id="rId17"/>
    <p:sldId id="294" r:id="rId18"/>
    <p:sldId id="295" r:id="rId19"/>
    <p:sldId id="310" r:id="rId20"/>
    <p:sldId id="313" r:id="rId21"/>
    <p:sldId id="304" r:id="rId22"/>
    <p:sldId id="314" r:id="rId23"/>
    <p:sldId id="311" r:id="rId24"/>
    <p:sldId id="31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218" autoAdjust="0"/>
  </p:normalViewPr>
  <p:slideViewPr>
    <p:cSldViewPr snapToGrid="0">
      <p:cViewPr varScale="1">
        <p:scale>
          <a:sx n="77" d="100"/>
          <a:sy n="77" d="100"/>
        </p:scale>
        <p:origin x="1350"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857-49A9-B16D-F2D7B05008E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857-49A9-B16D-F2D7B05008EC}"/>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857-49A9-B16D-F2D7B05008EC}"/>
            </c:ext>
          </c:extLst>
        </c:ser>
        <c:dLbls>
          <c:showLegendKey val="0"/>
          <c:showVal val="0"/>
          <c:showCatName val="0"/>
          <c:showSerName val="0"/>
          <c:showPercent val="0"/>
          <c:showBubbleSize val="0"/>
        </c:dLbls>
        <c:gapWidth val="219"/>
        <c:overlap val="-27"/>
        <c:axId val="204069504"/>
        <c:axId val="32834704"/>
      </c:barChart>
      <c:catAx>
        <c:axId val="20406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34704"/>
        <c:crosses val="autoZero"/>
        <c:auto val="1"/>
        <c:lblAlgn val="ctr"/>
        <c:lblOffset val="100"/>
        <c:noMultiLvlLbl val="0"/>
      </c:catAx>
      <c:valAx>
        <c:axId val="32834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069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2527"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3099"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10/6/2023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384990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 </a:t>
            </a:r>
            <a:r>
              <a:rPr lang="en-US" dirty="0" err="1"/>
              <a:t>Liatrio</a:t>
            </a:r>
            <a:endParaRPr lang="en-US" dirty="0"/>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11</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087701780"/>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15" dur="500"/>
                                        <p:tgtEl>
                                          <p:spTgt spid="5">
                                            <p:graphicEl>
                                              <a:dgm id="{E41E7729-FD3F-426D-804C-45BD60BD762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18" dur="500"/>
                                        <p:tgtEl>
                                          <p:spTgt spid="5">
                                            <p:graphicEl>
                                              <a:dgm id="{6C46E586-0364-4C52-98F9-74A7ACD803D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23" dur="500"/>
                                        <p:tgtEl>
                                          <p:spTgt spid="5">
                                            <p:graphicEl>
                                              <a:dgm id="{473F2067-7126-4D56-A328-5A8CFD3D8D5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26" dur="500"/>
                                        <p:tgtEl>
                                          <p:spTgt spid="5">
                                            <p:graphicEl>
                                              <a:dgm id="{7A0B5EFC-88FB-4ED5-994F-D5F6584C229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31" dur="500"/>
                                        <p:tgtEl>
                                          <p:spTgt spid="5">
                                            <p:graphicEl>
                                              <a:dgm id="{2377F551-4CF6-4656-B644-60A7FC1B0F6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34" dur="500"/>
                                        <p:tgtEl>
                                          <p:spTgt spid="5">
                                            <p:graphicEl>
                                              <a:dgm id="{69ED255C-64AC-4764-BC2C-7679ECCC9FE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39" dur="500"/>
                                        <p:tgtEl>
                                          <p:spTgt spid="5">
                                            <p:graphicEl>
                                              <a:dgm id="{810D7AA7-A541-4507-BE7F-36CCF210089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44" dur="500"/>
                                        <p:tgtEl>
                                          <p:spTgt spid="5">
                                            <p:graphicEl>
                                              <a:dgm id="{5E07F9E4-149C-4A89-848F-4ABDD305F0C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9" dur="500"/>
                                        <p:tgtEl>
                                          <p:spTgt spid="5">
                                            <p:graphicEl>
                                              <a:dgm id="{FD7B29F2-0D66-4B4B-BC8A-82DA23575305}"/>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Daily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p:txBody>
          <a:bodyPr/>
          <a:lstStyle/>
          <a:p>
            <a:r>
              <a:rPr lang="en-US" dirty="0"/>
              <a:t>Each day will begin with a short lecture (max 30 minutes) followed by a 3-4 hour workshop to practice that day's lesson.</a:t>
            </a:r>
          </a:p>
          <a:p>
            <a:r>
              <a:rPr lang="en-US" dirty="0"/>
              <a:t>Students will be divided into groups to generate a culture of shared responsibility and communication</a:t>
            </a:r>
          </a:p>
          <a:p>
            <a:r>
              <a:rPr lang="en-US" dirty="0"/>
              <a:t>Workshops will have a goal for the groups to achieve and provided the resources necessary to achieve it</a:t>
            </a:r>
          </a:p>
          <a:p>
            <a:r>
              <a:rPr lang="en-US" dirty="0"/>
              <a:t>Instructors will regularly observe and engage with the students to provide guidance</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12</a:t>
            </a:fld>
            <a:endParaRPr lang="en-US" dirty="0"/>
          </a:p>
        </p:txBody>
      </p:sp>
    </p:spTree>
    <p:extLst>
      <p:ext uri="{BB962C8B-B14F-4D97-AF65-F5344CB8AC3E}">
        <p14:creationId xmlns:p14="http://schemas.microsoft.com/office/powerpoint/2010/main" val="715609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Daily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13</a:t>
            </a:fld>
            <a:endParaRPr lang="en-US" dirty="0"/>
          </a:p>
        </p:txBody>
      </p:sp>
    </p:spTree>
    <p:extLst>
      <p:ext uri="{BB962C8B-B14F-4D97-AF65-F5344CB8AC3E}">
        <p14:creationId xmlns:p14="http://schemas.microsoft.com/office/powerpoint/2010/main" val="704595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a:t>Chart</a:t>
            </a:r>
            <a:endParaRPr lang="en-US" dirty="0"/>
          </a:p>
        </p:txBody>
      </p:sp>
      <p:graphicFrame>
        <p:nvGraphicFramePr>
          <p:cNvPr id="21" name="Content Placeholder 20" descr="Graph">
            <a:extLst>
              <a:ext uri="{FF2B5EF4-FFF2-40B4-BE49-F238E27FC236}">
                <a16:creationId xmlns:a16="http://schemas.microsoft.com/office/drawing/2014/main" id="{6CEFC77F-B4AA-3560-BA41-949C88A410CF}"/>
              </a:ext>
            </a:extLst>
          </p:cNvPr>
          <p:cNvGraphicFramePr>
            <a:graphicFrameLocks noGrp="1"/>
          </p:cNvGraphicFramePr>
          <p:nvPr>
            <p:ph idx="1"/>
            <p:extLst>
              <p:ext uri="{D42A27DB-BD31-4B8C-83A1-F6EECF244321}">
                <p14:modId xmlns:p14="http://schemas.microsoft.com/office/powerpoint/2010/main" val="1754284738"/>
              </p:ext>
            </p:extLst>
          </p:nvPr>
        </p:nvGraphicFramePr>
        <p:xfrm>
          <a:off x="838200" y="2201863"/>
          <a:ext cx="10515600" cy="3975100"/>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78391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Table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15</a:t>
            </a:fld>
            <a:endParaRPr lang="en-US" dirty="0"/>
          </a:p>
        </p:txBody>
      </p:sp>
      <p:graphicFrame>
        <p:nvGraphicFramePr>
          <p:cNvPr id="6" name="Content Placeholder 5">
            <a:extLst>
              <a:ext uri="{FF2B5EF4-FFF2-40B4-BE49-F238E27FC236}">
                <a16:creationId xmlns:a16="http://schemas.microsoft.com/office/drawing/2014/main" id="{AC571249-1257-EE6A-DD3E-69CC76335551}"/>
              </a:ext>
            </a:extLst>
          </p:cNvPr>
          <p:cNvGraphicFramePr>
            <a:graphicFrameLocks noGrp="1"/>
          </p:cNvGraphicFramePr>
          <p:nvPr>
            <p:ph idx="1"/>
            <p:extLst>
              <p:ext uri="{D42A27DB-BD31-4B8C-83A1-F6EECF244321}">
                <p14:modId xmlns:p14="http://schemas.microsoft.com/office/powerpoint/2010/main" val="2374470358"/>
              </p:ext>
            </p:extLst>
          </p:nvPr>
        </p:nvGraphicFramePr>
        <p:xfrm>
          <a:off x="838200" y="2201863"/>
          <a:ext cx="9753600" cy="3010885"/>
        </p:xfrm>
        <a:graphic>
          <a:graphicData uri="http://schemas.openxmlformats.org/drawingml/2006/table">
            <a:tbl>
              <a:tblPr firstRow="1" firstCol="1" bandCol="1">
                <a:tableStyleId>{B301B821-A1FF-4177-AEE7-76D212191A09}</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tc>
                <a:tc>
                  <a:txBody>
                    <a:bodyPr/>
                    <a:lstStyle/>
                    <a:p>
                      <a:pPr algn="ctr"/>
                      <a:r>
                        <a:rPr lang="en-US" dirty="0">
                          <a:solidFill>
                            <a:schemeClr val="bg1"/>
                          </a:solidFill>
                        </a:rPr>
                        <a:t>Category 1</a:t>
                      </a:r>
                    </a:p>
                  </a:txBody>
                  <a:tcPr anchor="ctr"/>
                </a:tc>
                <a:tc>
                  <a:txBody>
                    <a:bodyPr/>
                    <a:lstStyle/>
                    <a:p>
                      <a:pPr algn="ctr"/>
                      <a:r>
                        <a:rPr lang="en-US" dirty="0">
                          <a:solidFill>
                            <a:schemeClr val="bg1"/>
                          </a:solidFill>
                        </a:rPr>
                        <a:t>Category 2</a:t>
                      </a:r>
                    </a:p>
                  </a:txBody>
                  <a:tcPr anchor="ctr"/>
                </a:tc>
                <a:tc>
                  <a:txBody>
                    <a:bodyPr/>
                    <a:lstStyle/>
                    <a:p>
                      <a:pPr algn="ctr"/>
                      <a:r>
                        <a:rPr lang="en-US" dirty="0">
                          <a:solidFill>
                            <a:schemeClr val="bg1"/>
                          </a:solidFill>
                        </a:rPr>
                        <a:t>Category 3</a:t>
                      </a:r>
                    </a:p>
                  </a:txBody>
                  <a:tcPr anchor="ctr"/>
                </a:tc>
                <a:tc>
                  <a:txBody>
                    <a:bodyPr/>
                    <a:lstStyle/>
                    <a:p>
                      <a:pPr algn="ctr"/>
                      <a:r>
                        <a:rPr lang="en-US" dirty="0">
                          <a:solidFill>
                            <a:schemeClr val="bg1"/>
                          </a:solidFill>
                        </a:rPr>
                        <a:t>Category 4</a:t>
                      </a:r>
                    </a:p>
                  </a:txBody>
                  <a:tcPr anchor="ctr"/>
                </a:tc>
                <a:extLst>
                  <a:ext uri="{0D108BD9-81ED-4DB2-BD59-A6C34878D82A}">
                    <a16:rowId xmlns:a16="http://schemas.microsoft.com/office/drawing/2014/main" val="342729846"/>
                  </a:ext>
                </a:extLst>
              </a:tr>
              <a:tr h="602177">
                <a:tc>
                  <a:txBody>
                    <a:bodyPr/>
                    <a:lstStyle/>
                    <a:p>
                      <a:pPr algn="ctr"/>
                      <a:r>
                        <a:rPr lang="en-US" b="0" dirty="0">
                          <a:solidFill>
                            <a:schemeClr val="tx1"/>
                          </a:solidFill>
                        </a:rPr>
                        <a:t>Item 1 </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2.3</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5</a:t>
                      </a:r>
                    </a:p>
                  </a:txBody>
                  <a:tcPr anchor="ctr"/>
                </a:tc>
                <a:extLst>
                  <a:ext uri="{0D108BD9-81ED-4DB2-BD59-A6C34878D82A}">
                    <a16:rowId xmlns:a16="http://schemas.microsoft.com/office/drawing/2014/main" val="2385059026"/>
                  </a:ext>
                </a:extLst>
              </a:tr>
              <a:tr h="602177">
                <a:tc>
                  <a:txBody>
                    <a:bodyPr/>
                    <a:lstStyle/>
                    <a:p>
                      <a:pPr algn="ctr"/>
                      <a:r>
                        <a:rPr lang="en-US" b="0" dirty="0">
                          <a:solidFill>
                            <a:schemeClr val="tx1"/>
                          </a:solidFill>
                        </a:rPr>
                        <a:t>Item 2</a:t>
                      </a:r>
                    </a:p>
                  </a:txBody>
                  <a:tcPr anchor="ctr"/>
                </a:tc>
                <a:tc>
                  <a:txBody>
                    <a:bodyPr/>
                    <a:lstStyle/>
                    <a:p>
                      <a:pPr algn="ctr"/>
                      <a:r>
                        <a:rPr lang="en-US" dirty="0">
                          <a:solidFill>
                            <a:schemeClr val="tx1"/>
                          </a:solidFill>
                        </a:rPr>
                        <a:t>3.2</a:t>
                      </a:r>
                    </a:p>
                  </a:txBody>
                  <a:tcPr anchor="ctr"/>
                </a:tc>
                <a:tc>
                  <a:txBody>
                    <a:bodyPr/>
                    <a:lstStyle/>
                    <a:p>
                      <a:pPr algn="ctr"/>
                      <a:r>
                        <a:rPr lang="en-US" dirty="0">
                          <a:solidFill>
                            <a:schemeClr val="tx1"/>
                          </a:solidFill>
                        </a:rPr>
                        <a:t>5.1</a:t>
                      </a:r>
                    </a:p>
                  </a:txBody>
                  <a:tcPr anchor="ctr"/>
                </a:tc>
                <a:tc>
                  <a:txBody>
                    <a:bodyPr/>
                    <a:lstStyle/>
                    <a:p>
                      <a:pPr algn="ctr"/>
                      <a:r>
                        <a:rPr lang="en-US" dirty="0">
                          <a:solidFill>
                            <a:schemeClr val="tx1"/>
                          </a:solidFill>
                        </a:rPr>
                        <a:t>4.4</a:t>
                      </a:r>
                    </a:p>
                  </a:txBody>
                  <a:tcPr anchor="ctr"/>
                </a:tc>
                <a:tc>
                  <a:txBody>
                    <a:bodyPr/>
                    <a:lstStyle/>
                    <a:p>
                      <a:pPr algn="ctr"/>
                      <a:r>
                        <a:rPr lang="en-US" dirty="0">
                          <a:solidFill>
                            <a:schemeClr val="tx1"/>
                          </a:solidFill>
                        </a:rPr>
                        <a:t>3</a:t>
                      </a:r>
                    </a:p>
                  </a:txBody>
                  <a:tcPr anchor="ctr"/>
                </a:tc>
                <a:extLst>
                  <a:ext uri="{0D108BD9-81ED-4DB2-BD59-A6C34878D82A}">
                    <a16:rowId xmlns:a16="http://schemas.microsoft.com/office/drawing/2014/main" val="3783722433"/>
                  </a:ext>
                </a:extLst>
              </a:tr>
              <a:tr h="602177">
                <a:tc>
                  <a:txBody>
                    <a:bodyPr/>
                    <a:lstStyle/>
                    <a:p>
                      <a:pPr algn="ctr"/>
                      <a:r>
                        <a:rPr lang="en-US" b="0" dirty="0">
                          <a:solidFill>
                            <a:schemeClr val="tx1"/>
                          </a:solidFill>
                        </a:rPr>
                        <a:t>Item 3</a:t>
                      </a:r>
                    </a:p>
                  </a:txBody>
                  <a:tcPr anchor="ctr"/>
                </a:tc>
                <a:tc>
                  <a:txBody>
                    <a:bodyPr/>
                    <a:lstStyle/>
                    <a:p>
                      <a:pPr algn="ctr"/>
                      <a:r>
                        <a:rPr lang="en-US" dirty="0">
                          <a:solidFill>
                            <a:schemeClr val="tx1"/>
                          </a:solidFill>
                        </a:rPr>
                        <a:t>2.1</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2.5</a:t>
                      </a:r>
                    </a:p>
                  </a:txBody>
                  <a:tcPr anchor="ctr"/>
                </a:tc>
                <a:tc>
                  <a:txBody>
                    <a:bodyPr/>
                    <a:lstStyle/>
                    <a:p>
                      <a:pPr algn="ctr"/>
                      <a:r>
                        <a:rPr lang="en-US" dirty="0">
                          <a:solidFill>
                            <a:schemeClr val="tx1"/>
                          </a:solidFill>
                        </a:rPr>
                        <a:t>2.8</a:t>
                      </a:r>
                    </a:p>
                  </a:txBody>
                  <a:tcPr anchor="ctr"/>
                </a:tc>
                <a:extLst>
                  <a:ext uri="{0D108BD9-81ED-4DB2-BD59-A6C34878D82A}">
                    <a16:rowId xmlns:a16="http://schemas.microsoft.com/office/drawing/2014/main" val="1400497281"/>
                  </a:ext>
                </a:extLst>
              </a:tr>
              <a:tr h="602177">
                <a:tc>
                  <a:txBody>
                    <a:bodyPr/>
                    <a:lstStyle/>
                    <a:p>
                      <a:pPr algn="ctr"/>
                      <a:r>
                        <a:rPr lang="en-US" b="0" dirty="0">
                          <a:solidFill>
                            <a:schemeClr val="tx1"/>
                          </a:solidFill>
                        </a:rPr>
                        <a:t>Item 4</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2.2</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7</a:t>
                      </a:r>
                    </a:p>
                  </a:txBody>
                  <a:tcPr anchor="ctr"/>
                </a:tc>
                <a:extLst>
                  <a:ext uri="{0D108BD9-81ED-4DB2-BD59-A6C34878D82A}">
                    <a16:rowId xmlns:a16="http://schemas.microsoft.com/office/drawing/2014/main" val="567824203"/>
                  </a:ext>
                </a:extLst>
              </a:tr>
            </a:tbl>
          </a:graphicData>
        </a:graphic>
      </p:graphicFrame>
    </p:spTree>
    <p:extLst>
      <p:ext uri="{BB962C8B-B14F-4D97-AF65-F5344CB8AC3E}">
        <p14:creationId xmlns:p14="http://schemas.microsoft.com/office/powerpoint/2010/main" val="277827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dirty="0"/>
              <a:t>The way to get started is to quit talking and begin doing.</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225364818"/>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25369"/>
            <a:ext cx="10515600" cy="1325563"/>
          </a:xfrm>
        </p:spPr>
        <p:txBody>
          <a:bodyPr>
            <a:normAutofit/>
          </a:bodyPr>
          <a:lstStyle/>
          <a:p>
            <a:r>
              <a:rPr lang="en-US" dirty="0"/>
              <a:t>Title 2 column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4752" y="1987825"/>
            <a:ext cx="4553712" cy="517249"/>
          </a:xfrm>
        </p:spPr>
        <p:txBody>
          <a:bodyPr/>
          <a:lstStyle/>
          <a:p>
            <a:r>
              <a:rPr lang="en-US"/>
              <a:t>Subtitle</a:t>
            </a:r>
            <a:endParaRPr lang="en-US"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4752" y="2584977"/>
            <a:ext cx="4553712" cy="3684588"/>
          </a:xfrm>
        </p:spPr>
        <p:txBody>
          <a:bodyPr>
            <a:normAutofit/>
          </a:bodyPr>
          <a:lstStyle/>
          <a:p>
            <a:r>
              <a:rPr lang="en-US" dirty="0"/>
              <a:t>Add text, images, art, and videos. </a:t>
            </a:r>
          </a:p>
          <a:p>
            <a:r>
              <a:rPr lang="en-US" dirty="0"/>
              <a:t>Add transitions, animations, and motion. </a:t>
            </a:r>
          </a:p>
          <a:p>
            <a:r>
              <a:rPr lang="en-US" dirty="0"/>
              <a:t>Save </a:t>
            </a:r>
            <a:r>
              <a:rPr lang="en-US"/>
              <a:t>to OneDrive to </a:t>
            </a:r>
            <a:r>
              <a:rPr lang="en-US" dirty="0"/>
              <a:t>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4848" y="1987825"/>
            <a:ext cx="4553712" cy="517249"/>
          </a:xfrm>
        </p:spPr>
        <p:txBody>
          <a:bodyPr/>
          <a:lstStyle/>
          <a:p>
            <a:r>
              <a:rPr lang="en-US"/>
              <a:t>Subtitle</a:t>
            </a:r>
            <a:endParaRPr lang="en-US" dirty="0"/>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4848" y="2584977"/>
            <a:ext cx="4553712" cy="3684588"/>
          </a:xfrm>
        </p:spPr>
        <p:txBody>
          <a:bodyPr>
            <a:normAutofit/>
          </a:bodyPr>
          <a:lstStyle/>
          <a:p>
            <a:r>
              <a:rPr lang="en-US"/>
              <a:t>Open the Design Ideas pane for instant slide makeovers. </a:t>
            </a:r>
          </a:p>
          <a:p>
            <a:r>
              <a:rPr lang="en-US"/>
              <a:t>When we have design ideas, we’ll show them to you right there. </a:t>
            </a:r>
            <a:endParaRPr lang="en-US" dirty="0"/>
          </a:p>
        </p:txBody>
      </p:sp>
    </p:spTree>
    <p:extLst>
      <p:ext uri="{BB962C8B-B14F-4D97-AF65-F5344CB8AC3E}">
        <p14:creationId xmlns:p14="http://schemas.microsoft.com/office/powerpoint/2010/main" val="312476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Title 3 column</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Subtitle</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Subtitle</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Open the Design Ideas pane for instant slide makeovers. </a:t>
            </a:r>
          </a:p>
          <a:p>
            <a:r>
              <a:rPr lang="en-US" dirty="0"/>
              <a:t>When we have design ideas, we’ll show them to you right there. </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Subtitle</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lnSpcReduction="10000"/>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Tree>
    <p:extLst>
      <p:ext uri="{BB962C8B-B14F-4D97-AF65-F5344CB8AC3E}">
        <p14:creationId xmlns:p14="http://schemas.microsoft.com/office/powerpoint/2010/main" val="68839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Delivery Structure</a:t>
            </a:r>
          </a:p>
          <a:p>
            <a:r>
              <a:rPr lang="en-US" dirty="0"/>
              <a:t>Schedule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2"/>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3"/>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4"/>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20</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21</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48640" y="1938528"/>
            <a:ext cx="2788920" cy="365125"/>
          </a:xfrm>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Liatrio</a:t>
            </a:r>
            <a:r>
              <a:rPr lang="en-US" dirty="0"/>
              <a:t> Introduction</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Presenter 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a:srcRect t="4500" r="-1" b="26749"/>
          <a:stretch/>
        </p:blipFill>
        <p:spPr>
          <a:xfrm>
            <a:off x="9158402" y="1528874"/>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71" y="130697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Goals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dirty="0"/>
              <a:t>Objectives and Milestones</a:t>
            </a:r>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98600" y="2092960"/>
            <a:ext cx="9855200" cy="363176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Up-skill students on a Continuous Integration and Continuous Delivery mindset</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Implement a CI/CD pipeline for automated code validation and shorter lead times to deploy</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Improve coding standards using a Linter</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Utilize containerization as a tool to make infrastructure more modular</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Up-skill students on TDD and ATDD to provide a more sustainable code base</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Implement DORA metrics to measure the change in performance of the development process</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Establish a DevOps culture to improve collaboration between teams</a:t>
            </a:r>
          </a:p>
        </p:txBody>
      </p:sp>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331494-2B4C-4D3C-A5D2-BA1DC99CD22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103</TotalTime>
  <Words>1087</Words>
  <Application>Microsoft Office PowerPoint</Application>
  <PresentationFormat>Widescreen</PresentationFormat>
  <Paragraphs>186</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Consolas</vt:lpstr>
      <vt:lpstr>Univers</vt:lpstr>
      <vt:lpstr>GradientUnivers</vt:lpstr>
      <vt:lpstr>XYZ Devops Transformation</vt:lpstr>
      <vt:lpstr>Agenda</vt:lpstr>
      <vt:lpstr>Introduction</vt:lpstr>
      <vt:lpstr>Introduction</vt:lpstr>
      <vt:lpstr>The challenges</vt:lpstr>
      <vt:lpstr>The Challenges</vt:lpstr>
      <vt:lpstr>Goals and Objectives</vt:lpstr>
      <vt:lpstr>“Move XYZ's on-premises product suite to a cloud-based solution while also improving the sustainability of XYZ's products”</vt:lpstr>
      <vt:lpstr>Objectives and Milestones</vt:lpstr>
      <vt:lpstr>Delivery Structure</vt:lpstr>
      <vt:lpstr>Schedule</vt:lpstr>
      <vt:lpstr>Daily Workshops</vt:lpstr>
      <vt:lpstr>Daily Dojos</vt:lpstr>
      <vt:lpstr>Chart</vt:lpstr>
      <vt:lpstr>Table</vt:lpstr>
      <vt:lpstr>The way to get started is to quit talking and begin doing.</vt:lpstr>
      <vt:lpstr>team</vt:lpstr>
      <vt:lpstr>Title 2 column</vt:lpstr>
      <vt:lpstr>Title 3 column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3</cp:revision>
  <dcterms:created xsi:type="dcterms:W3CDTF">2023-10-06T19:09:32Z</dcterms:created>
  <dcterms:modified xsi:type="dcterms:W3CDTF">2023-10-07T00:01:34Z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